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66" r:id="rId3"/>
    <p:sldId id="267" r:id="rId4"/>
    <p:sldId id="269" r:id="rId5"/>
    <p:sldId id="270" r:id="rId6"/>
    <p:sldId id="258" r:id="rId7"/>
    <p:sldId id="272" r:id="rId8"/>
    <p:sldId id="271" r:id="rId9"/>
    <p:sldId id="264" r:id="rId10"/>
    <p:sldId id="257" r:id="rId11"/>
    <p:sldId id="263" r:id="rId12"/>
    <p:sldId id="265" r:id="rId13"/>
    <p:sldId id="259" r:id="rId14"/>
    <p:sldId id="273" r:id="rId15"/>
    <p:sldId id="262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2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7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18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35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84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90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33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6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6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8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8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6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4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2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403AF6D-5D12-4526-AD5A-092C0710E991}" type="datetimeFigureOut">
              <a:rPr lang="en-US" smtClean="0"/>
              <a:t>18-Jun-17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9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ylanschaeffer.github.io/content/research/neural_turing_machine/ntm_architecture.png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ph.ec.quoracdn.net/main-qimg-29b05040bbbada74b05c986e10f4956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riancolyer.files.wordpress.com/2016/03/ntm-fig-2.png" TargetMode="External"/><Relationship Id="rId4" Type="http://schemas.openxmlformats.org/officeDocument/2006/relationships/hyperlink" Target="https://cdn-images-1.medium.com/max/2000/1*k3IuW2bN7oCZEh1GtxuwhA.jpe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hyperlink" Target="https://thumbs.gfycat.com/CarefulSecondaryHorsemouse-mobile.mp4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4.mp4"/><Relationship Id="rId9" Type="http://schemas.openxmlformats.org/officeDocument/2006/relationships/hyperlink" Target="https://thumbs.gfycat.com/WelllitInferiorAndeancondor-mobile.mp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410.5401.pdf" TargetMode="External"/><Relationship Id="rId3" Type="http://schemas.openxmlformats.org/officeDocument/2006/relationships/hyperlink" Target="https://www.youtube.com/watch?v=tChcZpBbTTA" TargetMode="External"/><Relationship Id="rId7" Type="http://schemas.openxmlformats.org/officeDocument/2006/relationships/hyperlink" Target="https://arxiv.org/pdf/1605.06065.pdf" TargetMode="External"/><Relationship Id="rId2" Type="http://schemas.openxmlformats.org/officeDocument/2006/relationships/hyperlink" Target="https://www.quora.com/How-does-the-Deepmind-DNC-Differentiable-Neural-Computer-compare-to-LSTMs-and-RN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2wbDiZCWQtY" TargetMode="External"/><Relationship Id="rId5" Type="http://schemas.openxmlformats.org/officeDocument/2006/relationships/hyperlink" Target="https://blog.acolyer.org/2016/03/09/neural-turing-machines/" TargetMode="External"/><Relationship Id="rId4" Type="http://schemas.openxmlformats.org/officeDocument/2006/relationships/hyperlink" Target="https://medium.com/snips-ai/ntm-lasagne-a-library-for-neural-turing-machines-in-lasagne-2cdce683731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hyperlink" Target="https://www.google.com/about/main/machine-learning-qa/img/cat-dog-flow-horizontal.gif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blomo.github.io/datamining290/slides/img/2-layer-nn.gif" TargetMode="External"/><Relationship Id="rId2" Type="http://schemas.openxmlformats.org/officeDocument/2006/relationships/hyperlink" Target="http://cultura.estadao.com.br/blogs/curiocidade/wp-content/uploads/sites/520/2012/03/barsa-2012.jp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://blogs.bournemouth.ac.uk/research/files/2015/09/Acad-writing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ebastiaanboer.com/assets/meta_learning_3.p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en/b/bb/Turing_machine_1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Autofit/>
          </a:bodyPr>
          <a:lstStyle/>
          <a:p>
            <a:r>
              <a:rPr lang="pt-BR" sz="4400" dirty="0"/>
              <a:t>Neural Turing machines</a:t>
            </a:r>
            <a:endParaRPr lang="en-US" sz="4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/>
          <a:lstStyle/>
          <a:p>
            <a:r>
              <a:rPr lang="pt-BR" dirty="0"/>
              <a:t>John Theo – 18/06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6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12157" y="5485134"/>
            <a:ext cx="6096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2"/>
              </a:rPr>
              <a:t>https://rylanschaeffer.github.io/content/research/neural_turing_machine/ntm_architecture.png</a:t>
            </a:r>
            <a:r>
              <a:rPr lang="en-US" sz="900" dirty="0"/>
              <a:t> 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Neural Turing Machine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Controlador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Cabeça(Leitura/Escrita)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Memória</a:t>
            </a:r>
            <a:endParaRPr lang="en-US" dirty="0"/>
          </a:p>
        </p:txBody>
      </p:sp>
      <p:pic>
        <p:nvPicPr>
          <p:cNvPr id="32" name="Picture 4" descr="ntm_architecture.png (991×731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1008285"/>
            <a:ext cx="5943600" cy="43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84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cdn-images-1.medium.com/max/800/1*mGoSlTKnPKcykWp0VYSqk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61226" y="1848579"/>
            <a:ext cx="4886401" cy="2821896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pt-BR" sz="2800" dirty="0"/>
              <a:t>ControLADOR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1969477"/>
            <a:ext cx="6018034" cy="3913798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80000"/>
              </a:lnSpc>
            </a:pPr>
            <a:r>
              <a:rPr lang="pt-BR" sz="1700" dirty="0"/>
              <a:t>É uma Rede Neural que provê uma representação da entrada</a:t>
            </a:r>
          </a:p>
          <a:p>
            <a:pPr>
              <a:lnSpc>
                <a:spcPct val="80000"/>
              </a:lnSpc>
            </a:pPr>
            <a:r>
              <a:rPr lang="pt-BR" sz="1700" dirty="0"/>
              <a:t>Lê/Escreve o </a:t>
            </a:r>
            <a:r>
              <a:rPr lang="pt-BR" sz="1700" b="1" dirty="0"/>
              <a:t>Head </a:t>
            </a:r>
            <a:r>
              <a:rPr lang="pt-BR" sz="1700" dirty="0"/>
              <a:t>para interagir com a Memória</a:t>
            </a:r>
          </a:p>
          <a:p>
            <a:pPr>
              <a:lnSpc>
                <a:spcPct val="80000"/>
              </a:lnSpc>
            </a:pPr>
            <a:r>
              <a:rPr lang="pt-BR" sz="1700" b="1" dirty="0"/>
              <a:t>Não </a:t>
            </a:r>
            <a:r>
              <a:rPr lang="pt-BR" sz="1700" dirty="0"/>
              <a:t>é identico ao que está na memória, mas sim uma </a:t>
            </a:r>
            <a:r>
              <a:rPr lang="pt-BR" sz="1700" b="1" dirty="0"/>
              <a:t>função</a:t>
            </a:r>
            <a:r>
              <a:rPr lang="pt-BR" sz="1700" dirty="0"/>
              <a:t> para representação</a:t>
            </a:r>
          </a:p>
          <a:p>
            <a:pPr>
              <a:lnSpc>
                <a:spcPct val="80000"/>
              </a:lnSpc>
            </a:pPr>
            <a:r>
              <a:rPr lang="pt-BR" sz="1700" dirty="0"/>
              <a:t>Tipo do controlador é crucial:</a:t>
            </a:r>
          </a:p>
          <a:p>
            <a:pPr lvl="1">
              <a:lnSpc>
                <a:spcPct val="80000"/>
              </a:lnSpc>
            </a:pPr>
            <a:r>
              <a:rPr lang="pt-BR" sz="1700" dirty="0"/>
              <a:t>Feed-Foward: mais rápido, transparente, menos expressivo(computation/time_step)</a:t>
            </a:r>
          </a:p>
          <a:p>
            <a:pPr>
              <a:lnSpc>
                <a:spcPct val="80000"/>
              </a:lnSpc>
            </a:pPr>
            <a:r>
              <a:rPr lang="pt-BR" sz="1900" dirty="0"/>
              <a:t>A cada passo, dada uma entrada, responde com 4 vetores:</a:t>
            </a:r>
          </a:p>
          <a:p>
            <a:pPr lvl="1">
              <a:lnSpc>
                <a:spcPct val="80000"/>
              </a:lnSpc>
            </a:pPr>
            <a:r>
              <a:rPr lang="pt-BR" sz="1700" dirty="0"/>
              <a:t>Vetor de saída: referente a saída crua</a:t>
            </a:r>
          </a:p>
          <a:p>
            <a:pPr lvl="1">
              <a:lnSpc>
                <a:spcPct val="80000"/>
              </a:lnSpc>
            </a:pPr>
            <a:r>
              <a:rPr lang="pt-BR" sz="1700" dirty="0"/>
              <a:t>Vetor de Leitura: utilizado pela Cabeça de Leitura para endereçar um item da memória</a:t>
            </a:r>
          </a:p>
          <a:p>
            <a:pPr lvl="1">
              <a:lnSpc>
                <a:spcPct val="80000"/>
              </a:lnSpc>
            </a:pPr>
            <a:r>
              <a:rPr lang="pt-BR" sz="1700" dirty="0"/>
              <a:t>Vetor de Remoção: utilizado para selecionar e apagar um elemento da memória</a:t>
            </a:r>
          </a:p>
          <a:p>
            <a:pPr lvl="1">
              <a:lnSpc>
                <a:spcPct val="80000"/>
              </a:lnSpc>
            </a:pPr>
            <a:r>
              <a:rPr lang="pt-BR" sz="1700" dirty="0"/>
              <a:t>Vetor de Escrita: Utilizado para escrever na memória</a:t>
            </a:r>
          </a:p>
          <a:p>
            <a:pPr>
              <a:lnSpc>
                <a:spcPct val="80000"/>
              </a:lnSpc>
            </a:pPr>
            <a:r>
              <a:rPr lang="pt-BR" sz="1900" dirty="0"/>
              <a:t>Todos os vetores são normalizados [0,1]</a:t>
            </a:r>
          </a:p>
          <a:p>
            <a:pPr>
              <a:lnSpc>
                <a:spcPct val="80000"/>
              </a:lnSpc>
            </a:pPr>
            <a:endParaRPr lang="pt-BR" sz="1900" dirty="0"/>
          </a:p>
          <a:p>
            <a:pPr lvl="1">
              <a:lnSpc>
                <a:spcPct val="8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5029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266" name="Picture 2" descr="https://qph.ec.quoracdn.net/main-qimg-29b05040bbbada74b05c986e10f4956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28626" y="1788077"/>
            <a:ext cx="5934182" cy="29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Mecanismo de Leitura/Escrita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639" y="2099256"/>
            <a:ext cx="4049129" cy="42757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Funciona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atenção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(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Attencion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)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ou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Foco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pt-BR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Atenção </a:t>
            </a:r>
            <a:r>
              <a:rPr lang="pt-BR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sym typeface="Wingdings" panose="05000000000000000000" pitchFamily="2" charset="2"/>
              </a:rPr>
              <a:t> location</a:t>
            </a: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pt-BR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sym typeface="Wingdings" panose="05000000000000000000" pitchFamily="2" charset="2"/>
              </a:rPr>
              <a:t>Foco  content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Cada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cabeça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é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controlada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seu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próprio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vetor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pesos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atualizado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a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cada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passo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Cada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valor no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vetor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pesos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corresponde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grau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interação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com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cada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posição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memória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Dado o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vetor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(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leitura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/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Escrita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/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Remoção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)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realiza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a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similaridade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com a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posição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memória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atua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No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caso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remoção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escrita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, remove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primeiramente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para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depois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escrever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pt-BR" sz="1500" b="1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Por utilizar um mecanismo analogo à Maquina de Turing ao final do treinamento é possível interpretar o “algortimo” que a rede aprendeu</a:t>
            </a:r>
            <a:endParaRPr lang="en-US" sz="1500" b="1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2412" y="5892853"/>
            <a:ext cx="52821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https://qph.ec.quoracdn.net/main-qimg-29b05040bbbada74b05c986e10f49567</a:t>
            </a:r>
            <a:r>
              <a:rPr lang="en-US" sz="1000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827761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adriancolyer.files.wordpress.com/2016/03/ntm-fig-2.png?w=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5739"/>
            <a:ext cx="5503572" cy="320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cdn-images-1.medium.com/max/2000/1*k3IuW2bN7oCZEh1Gtxuwh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66" y="3879470"/>
            <a:ext cx="11028072" cy="272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90632" y="6627168"/>
            <a:ext cx="48183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https://cdn-images-1.medium.com/max/2000/1*k3IuW2bN7oCZEh1GtxuwhA.jpeg</a:t>
            </a:r>
            <a:r>
              <a:rPr lang="en-US" sz="900" dirty="0"/>
              <a:t> 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3910884" y="3410691"/>
            <a:ext cx="37778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https://adriancolyer.files.wordpress.com/2016/03/ntm-fig-2.png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6491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189236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05027"/>
            <a:ext cx="12192000" cy="1652973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9601"/>
            <a:ext cx="9923767" cy="29056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Aplicações</a:t>
            </a:r>
            <a:endParaRPr lang="en-US" sz="7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587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arefulSecondaryHorsemouse-mobi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7536" y="4139276"/>
            <a:ext cx="5943600" cy="247967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82581" y="984739"/>
            <a:ext cx="4687910" cy="4179690"/>
          </a:xfrm>
        </p:spPr>
        <p:txBody>
          <a:bodyPr>
            <a:normAutofit/>
          </a:bodyPr>
          <a:lstStyle/>
          <a:p>
            <a:r>
              <a:rPr lang="pt-BR" sz="2000" b="1" dirty="0"/>
              <a:t>Operações simples, permitindo generalizações: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Cópia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Cópia Repetida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Lembrança Associativa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Dyck Words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2721" y="66189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7"/>
              </a:rPr>
              <a:t>https://thumbs.gfycat.com/CarefulSecondaryHorsemouse-mobile.mp4</a:t>
            </a:r>
            <a:r>
              <a:rPr lang="en-US" sz="1000" dirty="0"/>
              <a:t> </a:t>
            </a:r>
            <a:endParaRPr lang="en-US" sz="1000" dirty="0"/>
          </a:p>
        </p:txBody>
      </p:sp>
      <p:sp>
        <p:nvSpPr>
          <p:cNvPr id="10" name="Rectangle 9"/>
          <p:cNvSpPr/>
          <p:nvPr/>
        </p:nvSpPr>
        <p:spPr>
          <a:xfrm>
            <a:off x="5877535" y="1763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Possível Perceber que o Conhecimento Adquirido pela NTM refere-se a </a:t>
            </a:r>
            <a:r>
              <a:rPr lang="pt-BR" b="1" dirty="0"/>
              <a:t>Manipulação da Memória</a:t>
            </a:r>
          </a:p>
        </p:txBody>
      </p:sp>
      <p:pic>
        <p:nvPicPr>
          <p:cNvPr id="11" name="WelllitInferiorAndeancondor-mobil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5969" y="1003563"/>
            <a:ext cx="6096000" cy="2543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94180" y="3546738"/>
            <a:ext cx="39967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9"/>
              </a:rPr>
              <a:t>https://thumbs.gfycat.com/WelllitInferiorAndeancondor-mobile.mp4</a:t>
            </a:r>
            <a:r>
              <a:rPr lang="en-US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12164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2290" name="Picture 2" descr="https://cdn-images-1.medium.com/max/800/1*yznOjruNLPHxmy4V8177QA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8303" y="4425432"/>
            <a:ext cx="7289224" cy="1457843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Cópia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9485" y="668029"/>
            <a:ext cx="6828142" cy="3353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/>
              <a:t>Reproduzir a sequencia de entrada </a:t>
            </a:r>
            <a:r>
              <a:rPr lang="en-US" sz="1800"/>
              <a:t>como saída</a:t>
            </a:r>
            <a:endParaRPr lang="en-US" sz="1800"/>
          </a:p>
          <a:p>
            <a:pPr marL="285750" indent="-285750">
              <a:buFont typeface="Arial"/>
              <a:buChar char="•"/>
            </a:pPr>
            <a:r>
              <a:rPr lang="en-US" sz="1800"/>
              <a:t>Lê a entrada e Escreve a saída </a:t>
            </a:r>
            <a:r>
              <a:rPr lang="en-US" sz="1800"/>
              <a:t>correspondente, </a:t>
            </a:r>
            <a:r>
              <a:rPr lang="en-US" sz="1800" b="1"/>
              <a:t>um </a:t>
            </a:r>
            <a:r>
              <a:rPr lang="en-US" sz="1800" b="1"/>
              <a:t>item </a:t>
            </a:r>
            <a:r>
              <a:rPr lang="en-US" sz="1800" b="1"/>
              <a:t>por vez</a:t>
            </a:r>
            <a:endParaRPr lang="en-US" sz="1800" b="1"/>
          </a:p>
          <a:p>
            <a:pPr marL="285750" indent="-285750">
              <a:buFont typeface="Arial"/>
              <a:buChar char="•"/>
            </a:pPr>
            <a:r>
              <a:rPr lang="en-US" sz="1800"/>
              <a:t>NTM não aprende apenas a copiar entradas de tamanho semelhante</a:t>
            </a:r>
            <a:r>
              <a:rPr lang="en-US" sz="1800"/>
              <a:t>, mas </a:t>
            </a:r>
            <a:r>
              <a:rPr lang="en-US" sz="1800" b="1"/>
              <a:t>generaliza</a:t>
            </a:r>
            <a:r>
              <a:rPr lang="en-US" sz="1800"/>
              <a:t>.</a:t>
            </a:r>
            <a:endParaRPr lang="en-US" sz="1800"/>
          </a:p>
          <a:p>
            <a:pPr marL="285750" indent="-285750">
              <a:buFont typeface="Arial"/>
              <a:buChar char="•"/>
            </a:pPr>
            <a:r>
              <a:rPr lang="en-US" sz="1800"/>
              <a:t>Aprende o </a:t>
            </a:r>
            <a:r>
              <a:rPr lang="en-US" sz="1800" b="1"/>
              <a:t>Algoritmo </a:t>
            </a:r>
            <a:r>
              <a:rPr lang="en-US" sz="1800" b="1"/>
              <a:t>de Cópia</a:t>
            </a:r>
            <a:r>
              <a:rPr lang="en-US" sz="1800"/>
              <a:t> </a:t>
            </a:r>
            <a:r>
              <a:rPr lang="en-US" sz="1800"/>
              <a:t>e pode estender para tamanhos variados</a:t>
            </a:r>
          </a:p>
        </p:txBody>
      </p:sp>
    </p:spTree>
    <p:extLst>
      <p:ext uri="{BB962C8B-B14F-4D97-AF65-F5344CB8AC3E}">
        <p14:creationId xmlns:p14="http://schemas.microsoft.com/office/powerpoint/2010/main" val="327567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Cópia</a:t>
            </a:r>
            <a:r>
              <a:rPr lang="en-US" sz="2800" dirty="0"/>
              <a:t> </a:t>
            </a:r>
            <a:r>
              <a:rPr lang="en-US" sz="2800" dirty="0" err="1"/>
              <a:t>Repetida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9485" y="668029"/>
            <a:ext cx="6828142" cy="3353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1800" dirty="0"/>
              <a:t>Aumento de complexidade. Operação </a:t>
            </a:r>
            <a:r>
              <a:rPr lang="pt-BR" sz="1800" b="1" dirty="0"/>
              <a:t>FOR</a:t>
            </a:r>
            <a:endParaRPr lang="en-US" sz="1800" b="1" dirty="0"/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Reproduzir</a:t>
            </a:r>
            <a:r>
              <a:rPr lang="en-US" sz="1800" dirty="0"/>
              <a:t> a </a:t>
            </a:r>
            <a:r>
              <a:rPr lang="en-US" sz="1800" dirty="0" err="1"/>
              <a:t>sequencia</a:t>
            </a:r>
            <a:r>
              <a:rPr lang="en-US" sz="1800" dirty="0"/>
              <a:t> de entrada </a:t>
            </a:r>
            <a:r>
              <a:rPr lang="en-US" sz="1800" dirty="0" err="1"/>
              <a:t>em</a:t>
            </a:r>
            <a:r>
              <a:rPr lang="en-US" sz="1800" dirty="0"/>
              <a:t> um </a:t>
            </a:r>
            <a:r>
              <a:rPr lang="en-US" sz="1800" dirty="0" err="1"/>
              <a:t>número</a:t>
            </a:r>
            <a:r>
              <a:rPr lang="en-US" sz="1800" dirty="0"/>
              <a:t> </a:t>
            </a:r>
            <a:r>
              <a:rPr lang="en-US" sz="1800" dirty="0" err="1"/>
              <a:t>específico</a:t>
            </a:r>
            <a:r>
              <a:rPr lang="en-US" sz="1800" dirty="0"/>
              <a:t> de </a:t>
            </a:r>
            <a:r>
              <a:rPr lang="en-US" sz="1800" dirty="0" err="1"/>
              <a:t>vezes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saída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NTM </a:t>
            </a:r>
            <a:r>
              <a:rPr lang="en-US" sz="1800" dirty="0" err="1"/>
              <a:t>lÊ</a:t>
            </a:r>
            <a:r>
              <a:rPr lang="en-US" sz="1800" dirty="0"/>
              <a:t> a entrada </a:t>
            </a:r>
            <a:r>
              <a:rPr lang="en-US" sz="1800" dirty="0" err="1"/>
              <a:t>crua</a:t>
            </a:r>
            <a:r>
              <a:rPr lang="en-US" sz="1800" dirty="0"/>
              <a:t> e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informações</a:t>
            </a:r>
            <a:r>
              <a:rPr lang="en-US" sz="1800" dirty="0"/>
              <a:t> de </a:t>
            </a:r>
            <a:r>
              <a:rPr lang="en-US" sz="1800" dirty="0" err="1"/>
              <a:t>onde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o dado e </a:t>
            </a:r>
            <a:r>
              <a:rPr lang="en-US" sz="1800" dirty="0" err="1"/>
              <a:t>nem</a:t>
            </a:r>
            <a:r>
              <a:rPr lang="en-US" sz="1800" dirty="0"/>
              <a:t> </a:t>
            </a:r>
            <a:r>
              <a:rPr lang="en-US" sz="1800" dirty="0" err="1"/>
              <a:t>mesmo</a:t>
            </a:r>
            <a:r>
              <a:rPr lang="en-US" sz="1800" dirty="0"/>
              <a:t> a </a:t>
            </a:r>
            <a:r>
              <a:rPr lang="en-US" sz="1800" dirty="0" err="1"/>
              <a:t>quantidade</a:t>
            </a:r>
            <a:r>
              <a:rPr lang="en-US" sz="1800" dirty="0"/>
              <a:t> de </a:t>
            </a:r>
            <a:r>
              <a:rPr lang="en-US" sz="1800" dirty="0" err="1"/>
              <a:t>vezes</a:t>
            </a:r>
            <a:r>
              <a:rPr lang="en-US" sz="1800" dirty="0"/>
              <a:t> a </a:t>
            </a:r>
            <a:r>
              <a:rPr lang="en-US" sz="1800" dirty="0" err="1"/>
              <a:t>serem</a:t>
            </a:r>
            <a:r>
              <a:rPr lang="en-US" sz="1800" dirty="0"/>
              <a:t> </a:t>
            </a:r>
            <a:r>
              <a:rPr lang="en-US" sz="1800" dirty="0" err="1"/>
              <a:t>repetidas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pt-BR" sz="1800" dirty="0"/>
              <a:t>A “supervisão” ocorre durante o treinamento onde o modelo utiliza a saída desejada para “descobrir” a informação relevante</a:t>
            </a:r>
            <a:endParaRPr lang="en-US" sz="1800" dirty="0"/>
          </a:p>
        </p:txBody>
      </p:sp>
      <p:pic>
        <p:nvPicPr>
          <p:cNvPr id="13314" name="Picture 2" descr="https://cdn-images-1.medium.com/max/1000/1*xc5Gj6n8Bg9lV_aj8XEpH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3" y="4460598"/>
            <a:ext cx="7113385" cy="14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57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Lembrança</a:t>
            </a:r>
            <a:r>
              <a:rPr lang="en-US" sz="2800" dirty="0"/>
              <a:t> </a:t>
            </a:r>
            <a:r>
              <a:rPr lang="en-US" sz="2800" dirty="0" err="1"/>
              <a:t>Associativa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9485" y="668029"/>
            <a:ext cx="6828142" cy="335336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/>
              <a:t>Aprender</a:t>
            </a:r>
            <a:r>
              <a:rPr lang="en-US" sz="1800" dirty="0"/>
              <a:t> um </a:t>
            </a:r>
            <a:r>
              <a:rPr lang="en-US" sz="1800" dirty="0" err="1"/>
              <a:t>sistema</a:t>
            </a:r>
            <a:r>
              <a:rPr lang="en-US" sz="1800" dirty="0"/>
              <a:t> de </a:t>
            </a:r>
            <a:r>
              <a:rPr lang="en-US" sz="1800" dirty="0" err="1"/>
              <a:t>Pergunta</a:t>
            </a:r>
            <a:r>
              <a:rPr lang="en-US" sz="1800" dirty="0"/>
              <a:t>/</a:t>
            </a:r>
            <a:r>
              <a:rPr lang="en-US" sz="1800" dirty="0" err="1"/>
              <a:t>Resposta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pt-BR" sz="1800" dirty="0"/>
              <a:t>Aproveitando o mecanismo de Endereçamento(utilizado pelas cabeças), verificar se a NTM é capaz de aprender algo parecido com Ponteiros(linguagem C)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/>
              <a:t>Dada uma sequência de itens separados por um delimitador, descobrir o item subsequente ao item questionado.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NTM </a:t>
            </a:r>
            <a:r>
              <a:rPr lang="en-US" sz="1800" dirty="0" err="1"/>
              <a:t>lÊ</a:t>
            </a:r>
            <a:r>
              <a:rPr lang="en-US" sz="1800" dirty="0"/>
              <a:t> a entrada </a:t>
            </a:r>
            <a:r>
              <a:rPr lang="en-US" sz="1800" dirty="0" err="1"/>
              <a:t>crua</a:t>
            </a:r>
            <a:r>
              <a:rPr lang="en-US" sz="1800" dirty="0"/>
              <a:t> e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informações</a:t>
            </a:r>
            <a:r>
              <a:rPr lang="en-US" sz="1800" dirty="0"/>
              <a:t> de </a:t>
            </a:r>
            <a:r>
              <a:rPr lang="en-US" sz="1800" dirty="0" err="1"/>
              <a:t>onde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o dado.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/>
              <a:t>NTM necessita aprender que existe uma flag que delimita a entrada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pt-BR" sz="1800" dirty="0"/>
              <a:t>Linha Vermelha </a:t>
            </a:r>
            <a:r>
              <a:rPr lang="pt-BR" sz="1800" dirty="0">
                <a:sym typeface="Wingdings" panose="05000000000000000000" pitchFamily="2" charset="2"/>
              </a:rPr>
              <a:t> fim do dado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ym typeface="Wingdings" panose="05000000000000000000" pitchFamily="2" charset="2"/>
              </a:rPr>
              <a:t>Linha Verde  fim da query</a:t>
            </a:r>
            <a:endParaRPr lang="en-US" sz="1800" dirty="0"/>
          </a:p>
        </p:txBody>
      </p:sp>
      <p:pic>
        <p:nvPicPr>
          <p:cNvPr id="14340" name="Picture 4" descr="https://cdn-images-1.medium.com/max/1000/1*0phsD_WJqfCR-J6_z_Bxh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3" y="4377586"/>
            <a:ext cx="6991826" cy="139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29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38" name="Rectangle 1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https://cdn-images-1.medium.com/max/600/1*x0tnqwKjvPMt5X5PR6-4k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19288" y="1231643"/>
            <a:ext cx="3532632" cy="203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603876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DYCK WORDS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4" y="2666999"/>
            <a:ext cx="5920867" cy="33738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500" dirty="0" err="1"/>
              <a:t>Aprender</a:t>
            </a:r>
            <a:r>
              <a:rPr lang="en-US" sz="1500" dirty="0"/>
              <a:t> a </a:t>
            </a:r>
            <a:r>
              <a:rPr lang="en-US" sz="1500" dirty="0" err="1"/>
              <a:t>classsificar</a:t>
            </a:r>
            <a:r>
              <a:rPr lang="en-US" sz="1500" dirty="0"/>
              <a:t> “</a:t>
            </a:r>
            <a:r>
              <a:rPr lang="en-US" sz="1500" dirty="0" err="1"/>
              <a:t>palavras</a:t>
            </a:r>
            <a:r>
              <a:rPr lang="en-US" sz="1500" dirty="0"/>
              <a:t>” de parentheses </a:t>
            </a:r>
            <a:r>
              <a:rPr lang="en-US" sz="1500" dirty="0" err="1"/>
              <a:t>balanceados</a:t>
            </a:r>
            <a:endParaRPr lang="en-US" sz="15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Um algoritmo simples de pilha pode resolver o problema</a:t>
            </a:r>
            <a:endParaRPr lang="en-US" sz="15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Dependência Long-Term: Em RNNs pode ser inviável pois necessita aumentar complexidade da rede(layers)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NTM consegue codificar algo análogo ao algoritmo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NTM manipula a memória de maneira não linear pois usa </a:t>
            </a:r>
            <a:r>
              <a:rPr lang="pt-BR" sz="1500" dirty="0"/>
              <a:t>a cabeça de leitura para manter status da pilha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Paranteses Aberto </a:t>
            </a:r>
            <a:r>
              <a:rPr lang="pt-BR" sz="1500" dirty="0">
                <a:sym typeface="Wingdings" panose="05000000000000000000" pitchFamily="2" charset="2"/>
              </a:rPr>
              <a:t> cabeça para direita(cima)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>
                <a:sym typeface="Wingdings" panose="05000000000000000000" pitchFamily="2" charset="2"/>
              </a:rPr>
              <a:t>Parenteses Fechado  cabeça para a esquerda(baixo)</a:t>
            </a:r>
            <a:endParaRPr lang="pt-BR" sz="15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endParaRPr lang="pt-BR" sz="1500" dirty="0"/>
          </a:p>
        </p:txBody>
      </p:sp>
      <p:pic>
        <p:nvPicPr>
          <p:cNvPr id="11" name="Picture 4" descr="https://cdn-images-1.medium.com/max/800/1*OXT1mawPJFortEg7nNpx7A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" r="5505"/>
          <a:stretch/>
        </p:blipFill>
        <p:spPr bwMode="auto">
          <a:xfrm>
            <a:off x="7534657" y="4145239"/>
            <a:ext cx="4657344" cy="108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1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189236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05027"/>
            <a:ext cx="12192000" cy="1652973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9601"/>
            <a:ext cx="9923767" cy="29056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206469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38" name="Rectangle 1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603876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One-Shot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4" y="2514600"/>
            <a:ext cx="5920867" cy="24229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500" dirty="0" err="1"/>
              <a:t>Aprender</a:t>
            </a:r>
            <a:r>
              <a:rPr lang="en-US" sz="1500" dirty="0"/>
              <a:t> </a:t>
            </a:r>
            <a:r>
              <a:rPr lang="pt-BR" sz="1500" dirty="0"/>
              <a:t>com uma amostra ou com um número reduzido de amostras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Ominiglot Dataset:</a:t>
            </a:r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pt-BR" sz="1100" dirty="0"/>
              <a:t>1600 caracteres</a:t>
            </a:r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pt-BR" sz="1100" dirty="0"/>
              <a:t>50 alfabetos</a:t>
            </a:r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pt-BR" sz="1100" dirty="0"/>
              <a:t>20 amostras de cada caracter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Acurácia</a:t>
            </a:r>
            <a:br>
              <a:rPr lang="pt-BR" sz="1500" dirty="0"/>
            </a:br>
            <a:endParaRPr lang="pt-BR" sz="1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57" y="4685715"/>
            <a:ext cx="3777741" cy="134086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51299" y="4091808"/>
            <a:ext cx="4424058" cy="1691552"/>
          </a:xfrm>
          <a:prstGeom prst="rect">
            <a:avLst/>
          </a:prstGeom>
        </p:spPr>
      </p:pic>
      <p:pic>
        <p:nvPicPr>
          <p:cNvPr id="16386" name="Picture 2" descr="https://d2ufo47lrtsv5s.cloudfront.net/content/sci/350/6266/1332/F5.medium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89" y="334119"/>
            <a:ext cx="3174371" cy="337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646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fferentiable neural computer family tree inference ta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pode melhorar?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Gerenciamento da Memória – Alocação Dinâmica</a:t>
            </a:r>
          </a:p>
          <a:p>
            <a:r>
              <a:rPr lang="pt-BR" dirty="0"/>
              <a:t>Conceito de “Lembrança” – Memória temporal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0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effectLst/>
              </a:rPr>
              <a:t>Quora Explanation</a:t>
            </a:r>
            <a:r>
              <a:rPr lang="en-US" dirty="0">
                <a:effectLst/>
              </a:rPr>
              <a:t> - </a:t>
            </a:r>
            <a:r>
              <a:rPr lang="en-US" dirty="0">
                <a:effectLst/>
                <a:hlinkClick r:id="rId2"/>
              </a:rPr>
              <a:t>https://www.quora.com/How-does-the-Deepmind-DNC-Differentiable-Neural-Computer-compare-to-LSTMs-and-RNNs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How to Learn from Little Data</a:t>
            </a:r>
            <a:r>
              <a:rPr lang="en-US" dirty="0">
                <a:effectLst/>
              </a:rPr>
              <a:t> - </a:t>
            </a:r>
            <a:r>
              <a:rPr lang="en-US" dirty="0">
                <a:effectLst/>
                <a:hlinkClick r:id="rId3"/>
              </a:rPr>
              <a:t>https://www.youtube.com/watch?v=tChcZpBbTTA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NTM-</a:t>
            </a:r>
            <a:r>
              <a:rPr lang="en-US" b="1" dirty="0" err="1">
                <a:effectLst/>
              </a:rPr>
              <a:t>Lasagne</a:t>
            </a: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- </a:t>
            </a:r>
            <a:r>
              <a:rPr lang="en-US" dirty="0">
                <a:effectLst/>
                <a:hlinkClick r:id="rId4"/>
              </a:rPr>
              <a:t>https://medium.com/snips-ai/ntm-lasagne-a-library-for-neural-turing-machines-in-lasagne-2cdce6837315</a:t>
            </a:r>
            <a:r>
              <a:rPr lang="en-US" dirty="0">
                <a:effectLst/>
              </a:rPr>
              <a:t> 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Neural Turing Machines(</a:t>
            </a:r>
            <a:r>
              <a:rPr lang="en-US" b="1" dirty="0" err="1">
                <a:effectLst/>
              </a:rPr>
              <a:t>postagem</a:t>
            </a:r>
            <a:r>
              <a:rPr lang="en-US" b="1" dirty="0">
                <a:effectLst/>
              </a:rPr>
              <a:t> blog) </a:t>
            </a:r>
            <a:r>
              <a:rPr lang="en-US" dirty="0">
                <a:effectLst/>
              </a:rPr>
              <a:t>- </a:t>
            </a:r>
            <a:r>
              <a:rPr lang="en-US" dirty="0">
                <a:effectLst/>
                <a:hlinkClick r:id="rId5"/>
              </a:rPr>
              <a:t>https://blog.acolyer.org/2016/03/09/neural-turing-machines/</a:t>
            </a:r>
            <a:r>
              <a:rPr lang="en-US" dirty="0">
                <a:effectLst/>
              </a:rPr>
              <a:t> </a:t>
            </a:r>
          </a:p>
          <a:p>
            <a:r>
              <a:rPr lang="pt-BR" b="1" dirty="0">
                <a:effectLst/>
              </a:rPr>
              <a:t>Neural Turing Machine(presentation) </a:t>
            </a:r>
            <a:r>
              <a:rPr lang="pt-BR" dirty="0">
                <a:effectLst/>
              </a:rPr>
              <a:t>- </a:t>
            </a:r>
            <a:r>
              <a:rPr lang="pt-BR" dirty="0">
                <a:effectLst/>
                <a:hlinkClick r:id="rId6"/>
              </a:rPr>
              <a:t>https://www.youtube.com/watch?v=2wbDiZCWQtY</a:t>
            </a:r>
            <a:r>
              <a:rPr lang="pt-BR" dirty="0">
                <a:effectLst/>
              </a:rPr>
              <a:t> </a:t>
            </a:r>
            <a:endParaRPr lang="en-US" dirty="0">
              <a:effectLst/>
            </a:endParaRPr>
          </a:p>
          <a:p>
            <a:r>
              <a:rPr lang="en-US" b="1" dirty="0"/>
              <a:t>One-shot Learning with Memory-Augmented Neural Networks </a:t>
            </a:r>
            <a:r>
              <a:rPr lang="en-US" dirty="0"/>
              <a:t>-  </a:t>
            </a:r>
            <a:r>
              <a:rPr lang="en-US" dirty="0">
                <a:hlinkClick r:id="rId7"/>
              </a:rPr>
              <a:t>https://arxiv.org/pdf/1605.06065.pdf</a:t>
            </a:r>
            <a:r>
              <a:rPr lang="en-US" dirty="0"/>
              <a:t> </a:t>
            </a:r>
          </a:p>
          <a:p>
            <a:r>
              <a:rPr lang="en-US" b="1" dirty="0"/>
              <a:t>Neural Turing Machine(DeepMind) </a:t>
            </a:r>
            <a:r>
              <a:rPr lang="en-US" dirty="0"/>
              <a:t>- </a:t>
            </a:r>
            <a:r>
              <a:rPr lang="en-US" dirty="0">
                <a:hlinkClick r:id="rId8"/>
              </a:rPr>
              <a:t>https://arxiv.org/pdf/1410.5401.pdf</a:t>
            </a:r>
            <a:r>
              <a:rPr lang="en-US" dirty="0"/>
              <a:t> </a:t>
            </a:r>
          </a:p>
          <a:p>
            <a:r>
              <a:rPr lang="pt-BR" b="1" dirty="0"/>
              <a:t>Diferentiable Neural Computer - </a:t>
            </a:r>
            <a:r>
              <a:rPr lang="pt-BR" dirty="0"/>
              <a:t>https://deepmind.com/blog/differentiable-neural-computers/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1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t-dog-flow-horizont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000" y="1542574"/>
            <a:ext cx="7829550" cy="4400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7425" y="664368"/>
            <a:ext cx="12024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Redes Neurais </a:t>
            </a:r>
            <a:r>
              <a:rPr lang="pt-BR" sz="2400" dirty="0">
                <a:sym typeface="Wingdings" panose="05000000000000000000" pitchFamily="2" charset="2"/>
              </a:rPr>
              <a:t>mapeam dados em uma representação abstrata</a:t>
            </a:r>
            <a:endParaRPr lang="pt-BR" sz="2400" dirty="0"/>
          </a:p>
        </p:txBody>
      </p:sp>
      <p:sp>
        <p:nvSpPr>
          <p:cNvPr id="6" name="Rectangle 5"/>
          <p:cNvSpPr/>
          <p:nvPr/>
        </p:nvSpPr>
        <p:spPr>
          <a:xfrm>
            <a:off x="-40225" y="5914868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5"/>
              </a:rPr>
              <a:t>https://www.google.com/about/main/machine-learning-qa/img/cat-dog-flow-horizontal.gif</a:t>
            </a:r>
            <a:r>
              <a:rPr lang="en-US" sz="1000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07935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281355" y="1195753"/>
            <a:ext cx="5604290" cy="45095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RNNs tem eficiencia e flexibilidade.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/>
              <a:t>modelagem sequencial com o conceito de memória.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Pattern: </a:t>
            </a:r>
            <a:r>
              <a:rPr lang="pt-BR" sz="2400" dirty="0"/>
              <a:t>Camadas Diferenciáveis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Otimizações baseadas em Gradiente permitem melhoria nas predições</a:t>
            </a:r>
          </a:p>
          <a:p>
            <a:endParaRPr lang="en-US" dirty="0"/>
          </a:p>
        </p:txBody>
      </p:sp>
      <p:pic>
        <p:nvPicPr>
          <p:cNvPr id="10" name="neural_networks_fully_connected_layers_gumgum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0416" y="1906040"/>
            <a:ext cx="5943600" cy="21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86507" y="638611"/>
            <a:ext cx="73538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Inserir conhecimento não é trivial: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Overfitting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Complexidade da Rede(layers/parâmetros)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Generalização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422461"/>
            <a:ext cx="121920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2"/>
              </a:rPr>
              <a:t>http://cultura.estadao.com.br/blogs/curiocidade/wp-content/uploads/sites/520/2012/03/barsa-2012.jpg</a:t>
            </a:r>
            <a:endParaRPr lang="en-US" sz="1050" dirty="0"/>
          </a:p>
          <a:p>
            <a:pPr algn="ctr"/>
            <a:r>
              <a:rPr lang="en-US" sz="1050" dirty="0">
                <a:hlinkClick r:id="rId3"/>
              </a:rPr>
              <a:t>http://jblomo.github.io/datamining290/slides/img/2-layer-nn.gif</a:t>
            </a:r>
            <a:endParaRPr lang="en-US" sz="1050" dirty="0"/>
          </a:p>
          <a:p>
            <a:pPr algn="ctr"/>
            <a:r>
              <a:rPr lang="en-US" sz="1050" dirty="0">
                <a:hlinkClick r:id="rId4"/>
              </a:rPr>
              <a:t>http://blogs.bournemouth.ac.uk/research/files/2015/09/Acad-writing.jpg</a:t>
            </a:r>
            <a:r>
              <a:rPr lang="en-US" sz="1050" dirty="0"/>
              <a:t> </a:t>
            </a:r>
            <a:endParaRPr lang="en-US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01433"/>
            <a:ext cx="12192000" cy="28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4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1999" cy="6259131"/>
          </a:xfrm>
        </p:spPr>
        <p:txBody>
          <a:bodyPr>
            <a:noAutofit/>
          </a:bodyPr>
          <a:lstStyle/>
          <a:p>
            <a:r>
              <a:rPr lang="pt-BR" sz="2800" b="1" dirty="0"/>
              <a:t>Redes neurais de Memória Aumentada(MANN)</a:t>
            </a:r>
          </a:p>
          <a:p>
            <a:pPr lvl="1"/>
            <a:r>
              <a:rPr lang="pt-BR" sz="2600" dirty="0"/>
              <a:t>Adição de uma memória independente que age como uma base de conhecimento</a:t>
            </a:r>
          </a:p>
          <a:p>
            <a:pPr lvl="1"/>
            <a:r>
              <a:rPr lang="pt-BR" sz="2600" b="1" dirty="0"/>
              <a:t>Working Memory </a:t>
            </a:r>
            <a:r>
              <a:rPr lang="pt-BR" sz="2600" dirty="0"/>
              <a:t>(neurociência)</a:t>
            </a:r>
            <a:endParaRPr lang="pt-BR" sz="2600" b="1" dirty="0"/>
          </a:p>
          <a:p>
            <a:pPr lvl="1"/>
            <a:r>
              <a:rPr lang="pt-BR" sz="2600" dirty="0"/>
              <a:t>Neural Turing Machines | Neural Random Acess Machines | Neural GPU</a:t>
            </a:r>
          </a:p>
          <a:p>
            <a:pPr lvl="1"/>
            <a:r>
              <a:rPr lang="pt-BR" sz="2600" b="1" dirty="0"/>
              <a:t>Differentiable Neural Computer!!!</a:t>
            </a:r>
          </a:p>
          <a:p>
            <a:r>
              <a:rPr lang="pt-BR" sz="2800" dirty="0"/>
              <a:t>A </a:t>
            </a:r>
            <a:r>
              <a:rPr lang="pt-BR" sz="2800" b="1" dirty="0"/>
              <a:t>estrutura</a:t>
            </a:r>
            <a:r>
              <a:rPr lang="pt-BR" sz="2800" dirty="0"/>
              <a:t> é crucial para manter a escrita e leitura rápidas</a:t>
            </a:r>
          </a:p>
          <a:p>
            <a:r>
              <a:rPr lang="pt-BR" sz="2800" dirty="0"/>
              <a:t>RNNs/LSTMs podem ter memória, porém: </a:t>
            </a:r>
          </a:p>
          <a:p>
            <a:pPr lvl="1"/>
            <a:r>
              <a:rPr lang="pt-BR" sz="2600" dirty="0"/>
              <a:t>o conhecimento está distribuido</a:t>
            </a:r>
          </a:p>
          <a:p>
            <a:pPr lvl="1"/>
            <a:r>
              <a:rPr lang="pt-BR" sz="2600" dirty="0"/>
              <a:t>Memória amarrada com ativações do estado latente</a:t>
            </a:r>
          </a:p>
          <a:p>
            <a:r>
              <a:rPr lang="pt-BR" sz="2800" dirty="0"/>
              <a:t>MANN separa computação da memória</a:t>
            </a:r>
          </a:p>
        </p:txBody>
      </p:sp>
      <p:pic>
        <p:nvPicPr>
          <p:cNvPr id="3074" name="Picture 2" descr="http://freepngimages.com/wp-content/uploads/2016/08/dory-transparent-background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798" y="4288302"/>
            <a:ext cx="2988021" cy="256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4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http://sebastiaanboer.com/assets/meta_learning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56565" y="3476408"/>
            <a:ext cx="2749543" cy="27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image.slidesharecdn.com/meta-learning-with-memory-augmented-neural-netowrk-170329020421/95/meta-learning-with-memory-augmented-neural-network-1-638.jpg?cb=149075426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96765" y="427307"/>
            <a:ext cx="3269144" cy="245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41414" y="576775"/>
            <a:ext cx="5920867" cy="5464103"/>
          </a:xfrm>
        </p:spPr>
        <p:txBody>
          <a:bodyPr>
            <a:normAutofit/>
          </a:bodyPr>
          <a:lstStyle/>
          <a:p>
            <a:r>
              <a:rPr lang="pt-BR" b="1" dirty="0"/>
              <a:t>Meta-Aprendizado</a:t>
            </a:r>
          </a:p>
          <a:p>
            <a:pPr lvl="1"/>
            <a:r>
              <a:rPr lang="pt-BR" dirty="0"/>
              <a:t>Short-Term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predizer X</a:t>
            </a:r>
          </a:p>
          <a:p>
            <a:pPr lvl="1"/>
            <a:r>
              <a:rPr lang="pt-BR" dirty="0"/>
              <a:t>Long-Term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aprender a predizer X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conseguir predizer Y,Z,W</a:t>
            </a:r>
          </a:p>
          <a:p>
            <a:pPr lvl="1"/>
            <a:r>
              <a:rPr lang="pt-BR" dirty="0"/>
              <a:t>Nao é necessário treinar exaustivamente uma Rede para realizar uma tarefa Única</a:t>
            </a:r>
          </a:p>
          <a:p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7788008" y="6420878"/>
            <a:ext cx="4486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http://sebastiaanboer.com/assets/meta_learning_3.png</a:t>
            </a:r>
            <a:r>
              <a:rPr lang="en-US" sz="7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050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189236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05027"/>
            <a:ext cx="12192000" cy="1652973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9601"/>
            <a:ext cx="9923767" cy="29056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Definição</a:t>
            </a:r>
            <a:endParaRPr lang="en-US" sz="7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345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050" name="Picture 2" descr="https://upload.wikimedia.org/wikipedia/en/b/bb/Turing_machine_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 r="249" b="5236"/>
          <a:stretch/>
        </p:blipFill>
        <p:spPr bwMode="auto">
          <a:xfrm>
            <a:off x="1278401" y="1066801"/>
            <a:ext cx="963519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889" y="0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Máquina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de Turing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278402" y="6534834"/>
            <a:ext cx="96351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https://upload.wikimedia.org/wikipedia/en/b/bb/Turing_machine_1.JPG</a:t>
            </a:r>
            <a:r>
              <a:rPr lang="en-US" sz="1400" dirty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8094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1193</TotalTime>
  <Words>761</Words>
  <Application>Microsoft Office PowerPoint</Application>
  <PresentationFormat>Widescreen</PresentationFormat>
  <Paragraphs>117</Paragraphs>
  <Slides>24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</vt:lpstr>
      <vt:lpstr>Mesh</vt:lpstr>
      <vt:lpstr>Neural Turing machines</vt:lpstr>
      <vt:lpstr>CONTEXTO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Definição</vt:lpstr>
      <vt:lpstr>Máquina de Turing</vt:lpstr>
      <vt:lpstr>Neural Turing Machine</vt:lpstr>
      <vt:lpstr>ControLADOR</vt:lpstr>
      <vt:lpstr>Mecanismo de Leitura/Escrita</vt:lpstr>
      <vt:lpstr>PowerPoint Presentation</vt:lpstr>
      <vt:lpstr>Aplicações</vt:lpstr>
      <vt:lpstr>PowerPoint Presentation</vt:lpstr>
      <vt:lpstr>Cópia</vt:lpstr>
      <vt:lpstr>Cópia Repetida</vt:lpstr>
      <vt:lpstr>Lembrança Associativa</vt:lpstr>
      <vt:lpstr>DYCK WORDS</vt:lpstr>
      <vt:lpstr>One-Shot Learning</vt:lpstr>
      <vt:lpstr>PowerPoint Presentation</vt:lpstr>
      <vt:lpstr>PowerPoint Presentation</vt:lpstr>
      <vt:lpstr>O que pode melhorar?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Genética como uma abordagem para a resíntese Sonora</dc:title>
  <dc:creator>Theo, John</dc:creator>
  <cp:lastModifiedBy>Theo, John</cp:lastModifiedBy>
  <cp:revision>44</cp:revision>
  <dcterms:created xsi:type="dcterms:W3CDTF">2017-05-09T12:36:21Z</dcterms:created>
  <dcterms:modified xsi:type="dcterms:W3CDTF">2017-06-19T17:31:21Z</dcterms:modified>
</cp:coreProperties>
</file>